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6" r:id="rId4"/>
    <p:sldId id="270" r:id="rId5"/>
    <p:sldId id="256" r:id="rId6"/>
    <p:sldId id="257" r:id="rId7"/>
    <p:sldId id="274" r:id="rId8"/>
    <p:sldId id="258" r:id="rId9"/>
    <p:sldId id="272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3" autoAdjust="0"/>
    <p:restoredTop sz="90926" autoAdjust="0"/>
  </p:normalViewPr>
  <p:slideViewPr>
    <p:cSldViewPr>
      <p:cViewPr varScale="1">
        <p:scale>
          <a:sx n="84" d="100"/>
          <a:sy n="84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9767-B29D-4A1B-98FB-4CA7C1CA7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DAB0-97C1-4D35-8DFB-5C39A04A1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6698-8BCC-4EEA-BDE1-15A2B6C99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F885-D368-40A5-9CE7-CE992D540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7BC-17B7-482B-AE26-7C78BC8D5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743F-439F-4718-8813-57F8BA6F1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83A0-B341-4FAD-B480-B5817FE69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7A0F-C3D1-4CBF-857C-D45882DFD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3FB0-42E9-423A-9D99-490ECB87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D508-C3EB-4735-978C-3084B775E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394902-DD5B-4539-B3CB-06CED60A3B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D87C5-2012-4AF9-9677-755887405A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SgB1IWr6O4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Laws of Exponents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29264"/>
          </a:xfrm>
        </p:spPr>
        <p:txBody>
          <a:bodyPr>
            <a:normAutofit fontScale="40000" lnSpcReduction="20000"/>
          </a:bodyPr>
          <a:lstStyle/>
          <a:p>
            <a:r>
              <a:rPr lang="en-US" sz="3400" dirty="0" smtClean="0"/>
              <a:t>Goal/Objective: </a:t>
            </a:r>
            <a:r>
              <a:rPr lang="en-US" sz="3400" b="1" dirty="0" smtClean="0"/>
              <a:t>A-SSE.1</a:t>
            </a:r>
            <a:r>
              <a:rPr lang="en-US" sz="3400" dirty="0" smtClean="0"/>
              <a:t> Interpret expressions that represent a quantity in terms of its context.</a:t>
            </a:r>
          </a:p>
          <a:p>
            <a:r>
              <a:rPr lang="en-US" sz="3400" dirty="0" smtClean="0"/>
              <a:t>a. Interpret parts of an expression, such as terms, factors, and coefficients.</a:t>
            </a:r>
          </a:p>
          <a:p>
            <a:r>
              <a:rPr lang="en-US" sz="3400" b="1" dirty="0" smtClean="0"/>
              <a:t>N-RN.1</a:t>
            </a:r>
            <a:r>
              <a:rPr lang="en-US" sz="3400" dirty="0" smtClean="0"/>
              <a:t> Explain how the definition of the meaning of rational exponents follows from extending the properties of integer exponents to those values, allowing for a notation for radicals in terms of rational exponents. For example, we define 5</a:t>
            </a:r>
            <a:r>
              <a:rPr lang="en-US" sz="3400" baseline="30000" dirty="0" smtClean="0"/>
              <a:t>1/3</a:t>
            </a:r>
            <a:r>
              <a:rPr lang="en-US" sz="3400" dirty="0" smtClean="0"/>
              <a:t> to be the cube root of 5 because we want (5</a:t>
            </a:r>
            <a:r>
              <a:rPr lang="en-US" sz="3400" baseline="30000" dirty="0" smtClean="0"/>
              <a:t>1/3</a:t>
            </a:r>
            <a:r>
              <a:rPr lang="en-US" sz="3400" dirty="0" smtClean="0"/>
              <a:t>)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 = 5(</a:t>
            </a:r>
            <a:r>
              <a:rPr lang="en-US" sz="3400" baseline="30000" dirty="0" smtClean="0"/>
              <a:t>1/3</a:t>
            </a:r>
            <a:r>
              <a:rPr lang="en-US" sz="3400" dirty="0" smtClean="0"/>
              <a:t>)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 to hold, so (5</a:t>
            </a:r>
            <a:r>
              <a:rPr lang="en-US" sz="3400" baseline="30000" dirty="0" smtClean="0"/>
              <a:t>1/3</a:t>
            </a:r>
            <a:r>
              <a:rPr lang="en-US" sz="3400" dirty="0" smtClean="0"/>
              <a:t>)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 must equal 5.</a:t>
            </a:r>
          </a:p>
          <a:p>
            <a:r>
              <a:rPr lang="en-US" sz="3400" b="1" dirty="0" smtClean="0"/>
              <a:t>N-RN.2</a:t>
            </a:r>
            <a:r>
              <a:rPr lang="en-US" sz="3400" dirty="0" smtClean="0"/>
              <a:t> Rewrite expressions involving radicals and rational exponents using the properties of exponents.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46125" y="323850"/>
            <a:ext cx="42814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69925" y="1031875"/>
            <a:ext cx="773271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00"/>
                </a:solidFill>
              </a:rPr>
              <a:t>#3: Division Law of Exponents: </a:t>
            </a:r>
            <a:r>
              <a:rPr lang="en-US" b="1" i="1" dirty="0">
                <a:solidFill>
                  <a:schemeClr val="accent1"/>
                </a:solidFill>
              </a:rPr>
              <a:t>If the bases are the same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And if the operations between the bases is division, then the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result is the base powered by the difference of individual </a:t>
            </a:r>
          </a:p>
          <a:p>
            <a:r>
              <a:rPr lang="en-US" b="1" i="1" dirty="0">
                <a:solidFill>
                  <a:schemeClr val="accent1"/>
                </a:solidFill>
              </a:rPr>
              <a:t>exponents .</a:t>
            </a:r>
            <a:endParaRPr lang="en-US" b="1" dirty="0">
              <a:solidFill>
                <a:srgbClr val="FF3300"/>
              </a:solidFill>
            </a:endParaRPr>
          </a:p>
          <a:p>
            <a:endParaRPr lang="en-US" b="1" dirty="0"/>
          </a:p>
          <a:p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2590800"/>
          <a:ext cx="5715000" cy="1752600"/>
        </p:xfrm>
        <a:graphic>
          <a:graphicData uri="http://schemas.openxmlformats.org/presentationml/2006/ole">
            <p:oleObj spid="_x0000_s5124" name="Equation" r:id="rId3" imgW="1231560" imgH="41904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914400" y="4267200"/>
          <a:ext cx="5867400" cy="838200"/>
        </p:xfrm>
        <a:graphic>
          <a:graphicData uri="http://schemas.openxmlformats.org/presentationml/2006/ole">
            <p:oleObj spid="_x0000_s5125" name="Equation" r:id="rId4" imgW="2260440" imgH="419040" progId="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62000" y="5257800"/>
          <a:ext cx="6324600" cy="1143000"/>
        </p:xfrm>
        <a:graphic>
          <a:graphicData uri="http://schemas.openxmlformats.org/presentationml/2006/ole">
            <p:oleObj spid="_x0000_s5126" name="Equation" r:id="rId5" imgW="166356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93725" y="95250"/>
            <a:ext cx="42814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7847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#4: Exponential Law of Exponents: </a:t>
            </a:r>
            <a:r>
              <a:rPr lang="en-US" b="1" i="1">
                <a:solidFill>
                  <a:schemeClr val="accent1"/>
                </a:solidFill>
              </a:rPr>
              <a:t>If the exponential form </a:t>
            </a:r>
          </a:p>
          <a:p>
            <a:r>
              <a:rPr lang="en-US" b="1" i="1">
                <a:solidFill>
                  <a:schemeClr val="accent1"/>
                </a:solidFill>
              </a:rPr>
              <a:t>is powered by another exponent, then the result is the base </a:t>
            </a:r>
          </a:p>
          <a:p>
            <a:r>
              <a:rPr lang="en-US" b="1" i="1">
                <a:solidFill>
                  <a:schemeClr val="accent1"/>
                </a:solidFill>
              </a:rPr>
              <a:t>powered by the product of individual exponents.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124200" y="2133600"/>
          <a:ext cx="4038600" cy="1524000"/>
        </p:xfrm>
        <a:graphic>
          <a:graphicData uri="http://schemas.openxmlformats.org/presentationml/2006/ole">
            <p:oleObj spid="_x0000_s6148" name="Equation" r:id="rId3" imgW="736560" imgH="30456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914400" y="3581400"/>
          <a:ext cx="5715000" cy="990600"/>
        </p:xfrm>
        <a:graphic>
          <a:graphicData uri="http://schemas.openxmlformats.org/presentationml/2006/ole">
            <p:oleObj spid="_x0000_s6149" name="Equation" r:id="rId4" imgW="1638000" imgH="30456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3400" y="4572000"/>
          <a:ext cx="8610600" cy="1524000"/>
        </p:xfrm>
        <a:graphic>
          <a:graphicData uri="http://schemas.openxmlformats.org/presentationml/2006/ole">
            <p:oleObj spid="_x0000_s6150" name="Equation" r:id="rId5" imgW="284472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7525" y="323850"/>
            <a:ext cx="42814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6693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#5: Product Law of Exponents: </a:t>
            </a:r>
            <a:r>
              <a:rPr lang="en-US" b="1" i="1">
                <a:solidFill>
                  <a:schemeClr val="accent1"/>
                </a:solidFill>
              </a:rPr>
              <a:t>If the product of the bases </a:t>
            </a:r>
          </a:p>
          <a:p>
            <a:r>
              <a:rPr lang="en-US" b="1" i="1">
                <a:solidFill>
                  <a:schemeClr val="accent1"/>
                </a:solidFill>
              </a:rPr>
              <a:t>is powered by the same exponent, then the result is a multiplication </a:t>
            </a:r>
          </a:p>
          <a:p>
            <a:r>
              <a:rPr lang="en-US" b="1" i="1">
                <a:solidFill>
                  <a:schemeClr val="accent1"/>
                </a:solidFill>
              </a:rPr>
              <a:t>of individual factors of the product, each powered by the given</a:t>
            </a:r>
          </a:p>
          <a:p>
            <a:r>
              <a:rPr lang="en-US" b="1" i="1">
                <a:solidFill>
                  <a:schemeClr val="accent1"/>
                </a:solidFill>
              </a:rPr>
              <a:t> exponent.</a:t>
            </a:r>
          </a:p>
          <a:p>
            <a:endParaRPr lang="en-US" b="1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219200" y="2438400"/>
          <a:ext cx="5105400" cy="1447800"/>
        </p:xfrm>
        <a:graphic>
          <a:graphicData uri="http://schemas.openxmlformats.org/presentationml/2006/ole">
            <p:oleObj spid="_x0000_s7172" name="Equation" r:id="rId3" imgW="888840" imgH="27936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81000" y="3962400"/>
          <a:ext cx="8763000" cy="1828800"/>
        </p:xfrm>
        <a:graphic>
          <a:graphicData uri="http://schemas.openxmlformats.org/presentationml/2006/ole">
            <p:oleObj spid="_x0000_s7173" name="Equation" r:id="rId4" imgW="21459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8925" y="171450"/>
            <a:ext cx="42814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41325" y="803275"/>
            <a:ext cx="792321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#6: Quotient  Law of Exponents: </a:t>
            </a:r>
            <a:r>
              <a:rPr lang="en-US" b="1" i="1">
                <a:solidFill>
                  <a:schemeClr val="accent1"/>
                </a:solidFill>
              </a:rPr>
              <a:t>If the quotient of the bases </a:t>
            </a:r>
          </a:p>
          <a:p>
            <a:r>
              <a:rPr lang="en-US" b="1" i="1">
                <a:solidFill>
                  <a:schemeClr val="accent1"/>
                </a:solidFill>
              </a:rPr>
              <a:t>is powered by the same exponent, then the result is both  </a:t>
            </a:r>
          </a:p>
          <a:p>
            <a:r>
              <a:rPr lang="en-US" b="1" i="1">
                <a:solidFill>
                  <a:schemeClr val="accent1"/>
                </a:solidFill>
              </a:rPr>
              <a:t>numerator and denominator , each powered by the given</a:t>
            </a:r>
          </a:p>
          <a:p>
            <a:r>
              <a:rPr lang="en-US" b="1" i="1">
                <a:solidFill>
                  <a:schemeClr val="accent1"/>
                </a:solidFill>
              </a:rPr>
              <a:t> exponent.</a:t>
            </a:r>
          </a:p>
          <a:p>
            <a:endParaRPr lang="en-US" b="1"/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 flipH="1">
          <a:off x="1371600" y="2843213"/>
          <a:ext cx="207963" cy="4067175"/>
        </p:xfrm>
        <a:graphic>
          <a:graphicData uri="http://schemas.openxmlformats.org/presentationml/2006/ole">
            <p:oleObj spid="_x0000_s8196" name="Chart" r:id="rId3" imgW="6096000" imgH="4067175" progId="MSGraph.Chart.8">
              <p:embed followColorScheme="full"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600200" y="2362200"/>
          <a:ext cx="3429000" cy="1676400"/>
        </p:xfrm>
        <a:graphic>
          <a:graphicData uri="http://schemas.openxmlformats.org/presentationml/2006/ole">
            <p:oleObj spid="_x0000_s8197" name="Equation" r:id="rId4" imgW="698400" imgH="495000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838200" y="4419600"/>
          <a:ext cx="6324600" cy="1524000"/>
        </p:xfrm>
        <a:graphic>
          <a:graphicData uri="http://schemas.openxmlformats.org/presentationml/2006/ole">
            <p:oleObj spid="_x0000_s8198" name="Equation" r:id="rId5" imgW="130788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93725" y="400050"/>
            <a:ext cx="428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69925" y="1184275"/>
            <a:ext cx="811688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#7: Negative  Law of Exponents: </a:t>
            </a:r>
            <a:r>
              <a:rPr lang="en-US" b="1" i="1">
                <a:solidFill>
                  <a:schemeClr val="accent1"/>
                </a:solidFill>
              </a:rPr>
              <a:t>If the base is powered by the </a:t>
            </a:r>
          </a:p>
          <a:p>
            <a:r>
              <a:rPr lang="en-US" b="1" i="1">
                <a:solidFill>
                  <a:schemeClr val="accent1"/>
                </a:solidFill>
              </a:rPr>
              <a:t>negative exponent, then the base becomes reciprocal with the</a:t>
            </a:r>
          </a:p>
          <a:p>
            <a:r>
              <a:rPr lang="en-US" b="1" i="1">
                <a:solidFill>
                  <a:schemeClr val="accent1"/>
                </a:solidFill>
              </a:rPr>
              <a:t> positive exponent.</a:t>
            </a:r>
          </a:p>
          <a:p>
            <a:endParaRPr lang="en-US" b="1"/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143000" y="2438400"/>
          <a:ext cx="2590800" cy="1524000"/>
        </p:xfrm>
        <a:graphic>
          <a:graphicData uri="http://schemas.openxmlformats.org/presentationml/2006/ole">
            <p:oleObj spid="_x0000_s9220" name="Equation" r:id="rId3" imgW="609480" imgH="393480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143000" y="4114800"/>
          <a:ext cx="4191000" cy="838200"/>
        </p:xfrm>
        <a:graphic>
          <a:graphicData uri="http://schemas.openxmlformats.org/presentationml/2006/ole">
            <p:oleObj spid="_x0000_s9221" name="Equation" r:id="rId4" imgW="1600200" imgH="393480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143000" y="5181600"/>
          <a:ext cx="6019800" cy="1066800"/>
        </p:xfrm>
        <a:graphic>
          <a:graphicData uri="http://schemas.openxmlformats.org/presentationml/2006/ole">
            <p:oleObj spid="_x0000_s9222" name="Equation" r:id="rId5" imgW="203184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5125" y="247650"/>
            <a:ext cx="4281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41325" y="1031875"/>
            <a:ext cx="8515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#8: Zero  Law of Exponents: </a:t>
            </a:r>
            <a:r>
              <a:rPr lang="en-US" b="1" i="1">
                <a:solidFill>
                  <a:schemeClr val="accent1"/>
                </a:solidFill>
              </a:rPr>
              <a:t>Any base powered by zero exponent </a:t>
            </a:r>
          </a:p>
          <a:p>
            <a:r>
              <a:rPr lang="en-US" b="1" i="1">
                <a:solidFill>
                  <a:schemeClr val="accent1"/>
                </a:solidFill>
              </a:rPr>
              <a:t>equals one</a:t>
            </a:r>
          </a:p>
          <a:p>
            <a:endParaRPr lang="en-US" b="1"/>
          </a:p>
          <a:p>
            <a:endParaRPr 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048000" y="1905000"/>
          <a:ext cx="2819400" cy="1143000"/>
        </p:xfrm>
        <a:graphic>
          <a:graphicData uri="http://schemas.openxmlformats.org/presentationml/2006/ole">
            <p:oleObj spid="_x0000_s10244" name="Equation" r:id="rId3" imgW="393480" imgH="20304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762000" y="3200400"/>
          <a:ext cx="3886200" cy="2438400"/>
        </p:xfrm>
        <a:graphic>
          <a:graphicData uri="http://schemas.openxmlformats.org/presentationml/2006/ole">
            <p:oleObj spid="_x0000_s10245" name="Equation" r:id="rId4" imgW="1143000" imgH="1002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Warm-up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¼ + ¼ + ¼  =</a:t>
            </a:r>
          </a:p>
          <a:p>
            <a:endParaRPr lang="en-US" sz="4000" dirty="0" smtClean="0"/>
          </a:p>
          <a:p>
            <a:r>
              <a:rPr lang="en-US" sz="4000" dirty="0" smtClean="0"/>
              <a:t>½   +  ½  =</a:t>
            </a:r>
          </a:p>
          <a:p>
            <a:endParaRPr lang="en-US" sz="4000" dirty="0" smtClean="0"/>
          </a:p>
          <a:p>
            <a:r>
              <a:rPr lang="en-US" sz="4000" dirty="0" smtClean="0"/>
              <a:t>¾    -   ¼  =</a:t>
            </a:r>
          </a:p>
          <a:p>
            <a:endParaRPr lang="en-US" sz="4000" dirty="0" smtClean="0"/>
          </a:p>
          <a:p>
            <a:r>
              <a:rPr lang="en-US" sz="4000" dirty="0" smtClean="0"/>
              <a:t>2 </a:t>
            </a:r>
            <a:r>
              <a:rPr lang="en-US" sz="2400" dirty="0" smtClean="0"/>
              <a:t>5/13</a:t>
            </a:r>
            <a:r>
              <a:rPr lang="en-US" sz="4000" dirty="0" smtClean="0"/>
              <a:t>  +  </a:t>
            </a:r>
            <a:r>
              <a:rPr lang="en-US" sz="3500" dirty="0" smtClean="0"/>
              <a:t>7/13</a:t>
            </a:r>
            <a:r>
              <a:rPr lang="en-US" sz="4000" dirty="0" smtClean="0"/>
              <a:t>  =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Real Life Application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90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http://www.youtube.com/watch?v=VSgB1IWr6O4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Exponents are used to measure the strength of earth-quakes. A level 1 earthquake is 1 x 10</a:t>
            </a:r>
            <a:r>
              <a:rPr lang="en-US" baseline="30000" dirty="0" smtClean="0"/>
              <a:t>1</a:t>
            </a:r>
            <a:r>
              <a:rPr lang="en-US" dirty="0" smtClean="0"/>
              <a:t> , a level 2 earthquake is 1 x 10</a:t>
            </a:r>
            <a:r>
              <a:rPr lang="en-US" baseline="30000" dirty="0" smtClean="0"/>
              <a:t>2</a:t>
            </a:r>
            <a:r>
              <a:rPr lang="en-US" dirty="0" smtClean="0"/>
              <a:t>, a level 3 is 1 x 10</a:t>
            </a:r>
            <a:r>
              <a:rPr lang="en-US" baseline="30000" dirty="0" smtClean="0"/>
              <a:t>3</a:t>
            </a:r>
            <a:r>
              <a:rPr lang="en-US" dirty="0" smtClean="0"/>
              <a:t>, etc.</a:t>
            </a:r>
          </a:p>
          <a:p>
            <a:endParaRPr lang="en-US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Graphic Organizer Distribution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7772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</a:t>
            </a:r>
            <a:r>
              <a:rPr lang="en-US" sz="3200" i="1" dirty="0" smtClean="0"/>
              <a:t>meaning</a:t>
            </a:r>
            <a:r>
              <a:rPr lang="en-US" sz="3200" dirty="0" smtClean="0"/>
              <a:t> of the expression ?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</a:t>
            </a:r>
            <a:r>
              <a:rPr lang="en-US" sz="3200" i="1" dirty="0" smtClean="0"/>
              <a:t>value</a:t>
            </a:r>
            <a:r>
              <a:rPr lang="en-US" sz="3200" dirty="0" smtClean="0"/>
              <a:t> of the expression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? </a:t>
            </a:r>
          </a:p>
          <a:p>
            <a:r>
              <a:rPr lang="en-US" sz="3200" dirty="0" smtClean="0"/>
              <a:t>How do you know?</a:t>
            </a:r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20955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2095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2095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14400" y="762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chemeClr val="accent2">
                    <a:lumMod val="75000"/>
                  </a:schemeClr>
                </a:solidFill>
              </a:rPr>
              <a:t>Class Discussion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93725" y="95250"/>
            <a:ext cx="196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67000" y="1371600"/>
          <a:ext cx="1908175" cy="2209800"/>
        </p:xfrm>
        <a:graphic>
          <a:graphicData uri="http://schemas.openxmlformats.org/presentationml/2006/ole">
            <p:oleObj spid="_x0000_s2051" name="Equation" r:id="rId3" imgW="241200" imgH="279360" progId="">
              <p:embed/>
            </p:oleObj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066800" y="2438400"/>
            <a:ext cx="1447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7525" y="2479675"/>
            <a:ext cx="1617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</a:rPr>
              <a:t>exponential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3886200" y="2667000"/>
            <a:ext cx="1447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479925" y="3317875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base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4267200" y="1219200"/>
            <a:ext cx="1371600" cy="685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479925" y="727075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exponent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57200" y="4267200"/>
          <a:ext cx="8686800" cy="1143000"/>
        </p:xfrm>
        <a:graphic>
          <a:graphicData uri="http://schemas.openxmlformats.org/presentationml/2006/ole">
            <p:oleObj spid="_x0000_s2061" name="Equation" r:id="rId4" imgW="314928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  <p:bldP spid="2053" grpId="0" autoUpdateAnimBg="0"/>
      <p:bldP spid="2055" grpId="0" animBg="1"/>
      <p:bldP spid="2056" grpId="0" autoUpdateAnimBg="0"/>
      <p:bldP spid="2057" grpId="0" animBg="1"/>
      <p:bldP spid="20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5125" y="247650"/>
            <a:ext cx="428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955675"/>
            <a:ext cx="8123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#1: Exponential form: </a:t>
            </a:r>
            <a:r>
              <a:rPr lang="en-US" b="1" i="1">
                <a:solidFill>
                  <a:schemeClr val="accent1"/>
                </a:solidFill>
              </a:rPr>
              <a:t>The exponent of a power indicates how </a:t>
            </a:r>
          </a:p>
          <a:p>
            <a:r>
              <a:rPr lang="en-US" b="1" i="1">
                <a:solidFill>
                  <a:schemeClr val="accent1"/>
                </a:solidFill>
              </a:rPr>
              <a:t>many times the base multiply itself.</a:t>
            </a:r>
            <a:endParaRPr lang="en-US" b="1">
              <a:solidFill>
                <a:srgbClr val="FF33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43000" y="1828800"/>
          <a:ext cx="5562600" cy="1219200"/>
        </p:xfrm>
        <a:graphic>
          <a:graphicData uri="http://schemas.openxmlformats.org/presentationml/2006/ole">
            <p:oleObj spid="_x0000_s3076" name="Equation" r:id="rId3" imgW="1460160" imgH="355320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6800" y="3886200"/>
          <a:ext cx="4191000" cy="685800"/>
        </p:xfrm>
        <a:graphic>
          <a:graphicData uri="http://schemas.openxmlformats.org/presentationml/2006/ole">
            <p:oleObj spid="_x0000_s3077" name="Equation" r:id="rId4" imgW="13078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/>
              <a:t>Now you try!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62664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/>
              <a:t>10 x 10 x 10 x 10 x 10  =  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/>
              <a:t>4 x 4 x 4 x 4 x 4 x 4  =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/>
              <a:t>50 x 50 x 50 =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 smtClean="0"/>
              <a:t>3</a:t>
            </a:r>
            <a:r>
              <a:rPr lang="en-US" sz="4000" baseline="30000" dirty="0" smtClean="0"/>
              <a:t>8    </a:t>
            </a:r>
            <a:r>
              <a:rPr lang="en-US" sz="4000" dirty="0" smtClean="0"/>
              <a:t>=</a:t>
            </a:r>
            <a:endParaRPr lang="en-US" sz="4000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0"/>
            <a:ext cx="4281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Laws of Exponents:</a:t>
            </a:r>
          </a:p>
          <a:p>
            <a:endParaRPr lang="en-US" sz="3200" b="1" i="1" u="sng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3725" y="955675"/>
            <a:ext cx="8509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#2: Multiplicative Law of Exponents: </a:t>
            </a:r>
            <a:r>
              <a:rPr lang="en-US" b="1" i="1">
                <a:solidFill>
                  <a:schemeClr val="accent1"/>
                </a:solidFill>
              </a:rPr>
              <a:t>If the bases are the same</a:t>
            </a:r>
          </a:p>
          <a:p>
            <a:r>
              <a:rPr lang="en-US" b="1" i="1">
                <a:solidFill>
                  <a:schemeClr val="accent1"/>
                </a:solidFill>
              </a:rPr>
              <a:t>And if the operations between the bases is multiplication, then the </a:t>
            </a:r>
          </a:p>
          <a:p>
            <a:r>
              <a:rPr lang="en-US" b="1" i="1">
                <a:solidFill>
                  <a:schemeClr val="accent1"/>
                </a:solidFill>
              </a:rPr>
              <a:t>result is the base powered by the sum of individual exponents .</a:t>
            </a:r>
            <a:endParaRPr lang="en-US" b="1">
              <a:solidFill>
                <a:srgbClr val="FF3300"/>
              </a:solidFill>
            </a:endParaRPr>
          </a:p>
          <a:p>
            <a:endParaRPr lang="en-US" b="1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09600" y="2209800"/>
          <a:ext cx="4191000" cy="914400"/>
        </p:xfrm>
        <a:graphic>
          <a:graphicData uri="http://schemas.openxmlformats.org/presentationml/2006/ole">
            <p:oleObj spid="_x0000_s4100" name="Equation" r:id="rId3" imgW="838080" imgH="203040" progId="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09600" y="3276600"/>
          <a:ext cx="6629400" cy="838200"/>
        </p:xfrm>
        <a:graphic>
          <a:graphicData uri="http://schemas.openxmlformats.org/presentationml/2006/ole">
            <p:oleObj spid="_x0000_s4101" name="Equation" r:id="rId4" imgW="1688760" imgH="22860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62000" y="4114800"/>
          <a:ext cx="7924800" cy="1219200"/>
        </p:xfrm>
        <a:graphic>
          <a:graphicData uri="http://schemas.openxmlformats.org/presentationml/2006/ole">
            <p:oleObj spid="_x0000_s4102" name="Equation" r:id="rId5" imgW="22986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/>
              <a:t>Now you try!</a:t>
            </a:r>
            <a:endParaRPr lang="en-US" sz="8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X</a:t>
            </a:r>
            <a:r>
              <a:rPr lang="en-US" sz="4800" baseline="30000" dirty="0" smtClean="0"/>
              <a:t>5</a:t>
            </a:r>
            <a:r>
              <a:rPr lang="en-US" sz="4800" dirty="0" smtClean="0"/>
              <a:t> • x</a:t>
            </a:r>
            <a:r>
              <a:rPr lang="en-US" sz="4800" baseline="30000" dirty="0" smtClean="0"/>
              <a:t>3</a:t>
            </a:r>
            <a:r>
              <a:rPr lang="en-US" sz="4800" dirty="0" smtClean="0"/>
              <a:t> (                      ) • (        ) =</a:t>
            </a:r>
          </a:p>
          <a:p>
            <a:pPr algn="l"/>
            <a:r>
              <a:rPr lang="en-US" sz="4800" dirty="0" smtClean="0"/>
              <a:t>5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• 5</a:t>
            </a:r>
            <a:r>
              <a:rPr lang="en-US" sz="4800" baseline="30000" dirty="0" smtClean="0"/>
              <a:t>7</a:t>
            </a:r>
            <a:r>
              <a:rPr lang="en-US" sz="4800" dirty="0" smtClean="0"/>
              <a:t>  = (     ) • (                           ) =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561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Flow</vt:lpstr>
      <vt:lpstr>Equation</vt:lpstr>
      <vt:lpstr>Chart</vt:lpstr>
      <vt:lpstr>Laws of Exponents</vt:lpstr>
      <vt:lpstr>Warm-up</vt:lpstr>
      <vt:lpstr>Real Life Application</vt:lpstr>
      <vt:lpstr>Graphic Organizer Distribution</vt:lpstr>
      <vt:lpstr>Slide 5</vt:lpstr>
      <vt:lpstr>Slide 6</vt:lpstr>
      <vt:lpstr>Now you try!</vt:lpstr>
      <vt:lpstr>Slide 8</vt:lpstr>
      <vt:lpstr>Now you try!</vt:lpstr>
      <vt:lpstr>Slide 10</vt:lpstr>
      <vt:lpstr>Slide 11</vt:lpstr>
      <vt:lpstr>Slide 12</vt:lpstr>
      <vt:lpstr>Slide 13</vt:lpstr>
      <vt:lpstr>Slide 14</vt:lpstr>
      <vt:lpstr>Slide 15</vt:lpstr>
    </vt:vector>
  </TitlesOfParts>
  <Company>NVSD 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Image</dc:creator>
  <cp:lastModifiedBy>NTaveras</cp:lastModifiedBy>
  <cp:revision>17</cp:revision>
  <dcterms:created xsi:type="dcterms:W3CDTF">2005-02-08T01:22:55Z</dcterms:created>
  <dcterms:modified xsi:type="dcterms:W3CDTF">2013-09-22T14:40:42Z</dcterms:modified>
</cp:coreProperties>
</file>